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9144000"/>
  <p:notesSz cx="6858000" cy="9144000"/>
  <p:embeddedFontLst>
    <p:embeddedFont>
      <p:font typeface="Playfair Display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PlayfairDisplay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PlayfairDisplay-italic.fntdata"/><Relationship Id="rId6" Type="http://schemas.openxmlformats.org/officeDocument/2006/relationships/slide" Target="slides/slide2.xml"/><Relationship Id="rId18" Type="http://schemas.openxmlformats.org/officeDocument/2006/relationships/font" Target="fonts/PlayfairDisplay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5f391192_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67e463875_3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67e463875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67e463875_3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67e463875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ed75ccf_0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ed75ccf_0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f391192_0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67e463875_1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67e463875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67e463875_2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67e463875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85800" y="3189150"/>
            <a:ext cx="41268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layfair Display"/>
              <a:buNone/>
              <a:defRPr b="1" sz="4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25" y="5216825"/>
            <a:ext cx="9144000" cy="1641300"/>
          </a:xfrm>
          <a:prstGeom prst="rect">
            <a:avLst/>
          </a:prstGeom>
          <a:solidFill>
            <a:srgbClr val="FFD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olor">
  <p:cSld name="BLANK_1">
    <p:bg>
      <p:bgPr>
        <a:solidFill>
          <a:srgbClr val="FFD900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57;p11"/>
          <p:cNvCxnSpPr/>
          <p:nvPr/>
        </p:nvCxnSpPr>
        <p:spPr>
          <a:xfrm>
            <a:off x="734700" y="6310075"/>
            <a:ext cx="7674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11"/>
          <p:cNvCxnSpPr/>
          <p:nvPr/>
        </p:nvCxnSpPr>
        <p:spPr>
          <a:xfrm>
            <a:off x="734700" y="547925"/>
            <a:ext cx="7674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1D1D1B"/>
                </a:solidFill>
              </a:defRPr>
            </a:lvl1pPr>
            <a:lvl2pPr lvl="1">
              <a:buNone/>
              <a:defRPr>
                <a:solidFill>
                  <a:srgbClr val="1D1D1B"/>
                </a:solidFill>
              </a:defRPr>
            </a:lvl2pPr>
            <a:lvl3pPr lvl="2">
              <a:buNone/>
              <a:defRPr>
                <a:solidFill>
                  <a:srgbClr val="1D1D1B"/>
                </a:solidFill>
              </a:defRPr>
            </a:lvl3pPr>
            <a:lvl4pPr lvl="3">
              <a:buNone/>
              <a:defRPr>
                <a:solidFill>
                  <a:srgbClr val="1D1D1B"/>
                </a:solidFill>
              </a:defRPr>
            </a:lvl4pPr>
            <a:lvl5pPr lvl="4">
              <a:buNone/>
              <a:defRPr>
                <a:solidFill>
                  <a:srgbClr val="1D1D1B"/>
                </a:solidFill>
              </a:defRPr>
            </a:lvl5pPr>
            <a:lvl6pPr lvl="5">
              <a:buNone/>
              <a:defRPr>
                <a:solidFill>
                  <a:srgbClr val="1D1D1B"/>
                </a:solidFill>
              </a:defRPr>
            </a:lvl6pPr>
            <a:lvl7pPr lvl="6">
              <a:buNone/>
              <a:defRPr>
                <a:solidFill>
                  <a:srgbClr val="1D1D1B"/>
                </a:solidFill>
              </a:defRPr>
            </a:lvl7pPr>
            <a:lvl8pPr lvl="7">
              <a:buNone/>
              <a:defRPr>
                <a:solidFill>
                  <a:srgbClr val="1D1D1B"/>
                </a:solidFill>
              </a:defRPr>
            </a:lvl8pPr>
            <a:lvl9pPr lvl="8">
              <a:buNone/>
              <a:defRPr>
                <a:solidFill>
                  <a:srgbClr val="1D1D1B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ircle">
  <p:cSld name="BLANK_1_1">
    <p:bg>
      <p:bgPr>
        <a:solidFill>
          <a:srgbClr val="FFD900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rk_wood.jpg" id="61" name="Google Shape;61;p12"/>
          <p:cNvPicPr preferRelativeResize="0"/>
          <p:nvPr/>
        </p:nvPicPr>
        <p:blipFill rotWithShape="1">
          <a:blip r:embed="rId2">
            <a:alphaModFix/>
          </a:blip>
          <a:srcRect b="0" l="0" r="24998" t="0"/>
          <a:stretch/>
        </p:blipFill>
        <p:spPr>
          <a:xfrm>
            <a:off x="1523550" y="380550"/>
            <a:ext cx="6096900" cy="6096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4297650" y="6477452"/>
            <a:ext cx="5487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1D1D1B"/>
                </a:solidFill>
              </a:defRPr>
            </a:lvl1pPr>
            <a:lvl2pPr lvl="1">
              <a:buNone/>
              <a:defRPr>
                <a:solidFill>
                  <a:srgbClr val="1D1D1B"/>
                </a:solidFill>
              </a:defRPr>
            </a:lvl2pPr>
            <a:lvl3pPr lvl="2">
              <a:buNone/>
              <a:defRPr>
                <a:solidFill>
                  <a:srgbClr val="1D1D1B"/>
                </a:solidFill>
              </a:defRPr>
            </a:lvl3pPr>
            <a:lvl4pPr lvl="3">
              <a:buNone/>
              <a:defRPr>
                <a:solidFill>
                  <a:srgbClr val="1D1D1B"/>
                </a:solidFill>
              </a:defRPr>
            </a:lvl4pPr>
            <a:lvl5pPr lvl="4">
              <a:buNone/>
              <a:defRPr>
                <a:solidFill>
                  <a:srgbClr val="1D1D1B"/>
                </a:solidFill>
              </a:defRPr>
            </a:lvl5pPr>
            <a:lvl6pPr lvl="5">
              <a:buNone/>
              <a:defRPr>
                <a:solidFill>
                  <a:srgbClr val="1D1D1B"/>
                </a:solidFill>
              </a:defRPr>
            </a:lvl6pPr>
            <a:lvl7pPr lvl="6">
              <a:buNone/>
              <a:defRPr>
                <a:solidFill>
                  <a:srgbClr val="1D1D1B"/>
                </a:solidFill>
              </a:defRPr>
            </a:lvl7pPr>
            <a:lvl8pPr lvl="7">
              <a:buNone/>
              <a:defRPr>
                <a:solidFill>
                  <a:srgbClr val="1D1D1B"/>
                </a:solidFill>
              </a:defRPr>
            </a:lvl8pPr>
            <a:lvl9pPr lvl="8">
              <a:buNone/>
              <a:defRPr>
                <a:solidFill>
                  <a:srgbClr val="1D1D1B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685800" y="5082150"/>
            <a:ext cx="41268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900"/>
              </a:buClr>
              <a:buSzPts val="2400"/>
              <a:buFont typeface="Playfair Display"/>
              <a:buNone/>
              <a:defRPr i="1" sz="24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900"/>
              </a:buClr>
              <a:buSzPts val="2400"/>
              <a:buFont typeface="Playfair Display"/>
              <a:buNone/>
              <a:defRPr i="1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900"/>
              </a:buClr>
              <a:buSzPts val="2400"/>
              <a:buFont typeface="Playfair Display"/>
              <a:buNone/>
              <a:defRPr i="1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900"/>
              </a:buClr>
              <a:buSzPts val="2400"/>
              <a:buFont typeface="Playfair Display"/>
              <a:buNone/>
              <a:defRPr i="1" sz="24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900"/>
              </a:buClr>
              <a:buSzPts val="2400"/>
              <a:buFont typeface="Playfair Display"/>
              <a:buNone/>
              <a:defRPr i="1" sz="24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900"/>
              </a:buClr>
              <a:buSzPts val="2400"/>
              <a:buFont typeface="Playfair Display"/>
              <a:buNone/>
              <a:defRPr i="1" sz="24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900"/>
              </a:buClr>
              <a:buSzPts val="2400"/>
              <a:buFont typeface="Playfair Display"/>
              <a:buNone/>
              <a:defRPr i="1" sz="24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900"/>
              </a:buClr>
              <a:buSzPts val="2400"/>
              <a:buFont typeface="Playfair Display"/>
              <a:buNone/>
              <a:defRPr i="1" sz="24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900"/>
              </a:buClr>
              <a:buSzPts val="2400"/>
              <a:buFont typeface="Playfair Display"/>
              <a:buNone/>
              <a:defRPr i="1" sz="24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type="ctrTitle"/>
          </p:nvPr>
        </p:nvSpPr>
        <p:spPr>
          <a:xfrm>
            <a:off x="685800" y="3112950"/>
            <a:ext cx="41268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layfair Display"/>
              <a:buNone/>
              <a:defRPr sz="4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cxnSp>
        <p:nvCxnSpPr>
          <p:cNvPr id="15" name="Google Shape;15;p3"/>
          <p:cNvCxnSpPr/>
          <p:nvPr/>
        </p:nvCxnSpPr>
        <p:spPr>
          <a:xfrm>
            <a:off x="806100" y="4831425"/>
            <a:ext cx="7531800" cy="0"/>
          </a:xfrm>
          <a:prstGeom prst="straightConnector1">
            <a:avLst/>
          </a:prstGeom>
          <a:noFill/>
          <a:ln cap="flat" cmpd="sng" w="19050">
            <a:solidFill>
              <a:srgbClr val="FFD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261500" y="2882400"/>
            <a:ext cx="6621000" cy="10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SzPts val="3000"/>
              <a:buFont typeface="Playfair Display"/>
              <a:buChar char="◈"/>
              <a:defRPr i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Char char="○"/>
              <a:defRPr i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Char char="■"/>
              <a:defRPr i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42900" lvl="3" marL="1828800" rtl="0" algn="ctr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Char char="●"/>
              <a:defRPr i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42900" lvl="4" marL="2286000" rtl="0" algn="ctr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Char char="○"/>
              <a:defRPr i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42900" lvl="5" marL="2743200" rtl="0" algn="ctr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Char char="■"/>
              <a:defRPr i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42900" lvl="6" marL="3200400" rtl="0" algn="ctr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Char char="●"/>
              <a:defRPr i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42900" lvl="7" marL="3657600" rtl="0" algn="ctr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Char char="○"/>
              <a:defRPr i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42900" lvl="8" marL="4114800" algn="ctr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Char char="■"/>
              <a:defRPr i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9" name="Google Shape;19;p4"/>
          <p:cNvSpPr txBox="1"/>
          <p:nvPr/>
        </p:nvSpPr>
        <p:spPr>
          <a:xfrm>
            <a:off x="3593400" y="1012467"/>
            <a:ext cx="19572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“</a:t>
            </a:r>
            <a:endParaRPr sz="9600">
              <a:solidFill>
                <a:srgbClr val="FFD9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20" name="Google Shape;20;p4"/>
          <p:cNvCxnSpPr/>
          <p:nvPr/>
        </p:nvCxnSpPr>
        <p:spPr>
          <a:xfrm>
            <a:off x="3028650" y="5540732"/>
            <a:ext cx="3086700" cy="0"/>
          </a:xfrm>
          <a:prstGeom prst="straightConnector1">
            <a:avLst/>
          </a:prstGeom>
          <a:noFill/>
          <a:ln cap="flat" cmpd="sng" w="19050">
            <a:solidFill>
              <a:srgbClr val="FFD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25" y="6636000"/>
            <a:ext cx="9144000" cy="222000"/>
          </a:xfrm>
          <a:prstGeom prst="rect">
            <a:avLst/>
          </a:prstGeom>
          <a:solidFill>
            <a:srgbClr val="FFD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b="0" sz="24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None/>
              <a:defRPr b="0" sz="2400">
                <a:solidFill>
                  <a:srgbClr val="9999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None/>
              <a:defRPr b="0" sz="2400">
                <a:solidFill>
                  <a:srgbClr val="9999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None/>
              <a:defRPr b="0" sz="2400">
                <a:solidFill>
                  <a:srgbClr val="9999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None/>
              <a:defRPr b="0" sz="2400">
                <a:solidFill>
                  <a:srgbClr val="99999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None/>
              <a:defRPr b="0" sz="2400">
                <a:solidFill>
                  <a:srgbClr val="99999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None/>
              <a:defRPr b="0" sz="2400">
                <a:solidFill>
                  <a:srgbClr val="99999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None/>
              <a:defRPr b="0" sz="2400">
                <a:solidFill>
                  <a:srgbClr val="99999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None/>
              <a:defRPr b="0" sz="2400"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1005600" y="1600200"/>
            <a:ext cx="7132800" cy="483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◈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cxnSp>
        <p:nvCxnSpPr>
          <p:cNvPr id="26" name="Google Shape;26;p5"/>
          <p:cNvCxnSpPr/>
          <p:nvPr/>
        </p:nvCxnSpPr>
        <p:spPr>
          <a:xfrm>
            <a:off x="3028650" y="1295408"/>
            <a:ext cx="3086700" cy="0"/>
          </a:xfrm>
          <a:prstGeom prst="straightConnector1">
            <a:avLst/>
          </a:prstGeom>
          <a:noFill/>
          <a:ln cap="flat" cmpd="sng" w="19050">
            <a:solidFill>
              <a:srgbClr val="FFD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880026" y="1600200"/>
            <a:ext cx="3584100" cy="4774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◈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1" name="Google Shape;31;p6"/>
          <p:cNvSpPr txBox="1"/>
          <p:nvPr>
            <p:ph idx="2" type="body"/>
          </p:nvPr>
        </p:nvSpPr>
        <p:spPr>
          <a:xfrm>
            <a:off x="4679875" y="1600200"/>
            <a:ext cx="3584100" cy="4774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◈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cxnSp>
        <p:nvCxnSpPr>
          <p:cNvPr id="32" name="Google Shape;32;p6"/>
          <p:cNvCxnSpPr/>
          <p:nvPr/>
        </p:nvCxnSpPr>
        <p:spPr>
          <a:xfrm>
            <a:off x="3028650" y="1295408"/>
            <a:ext cx="3086700" cy="0"/>
          </a:xfrm>
          <a:prstGeom prst="straightConnector1">
            <a:avLst/>
          </a:prstGeom>
          <a:noFill/>
          <a:ln cap="flat" cmpd="sng" w="19050">
            <a:solidFill>
              <a:srgbClr val="FFD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" name="Google Shape;33;p6"/>
          <p:cNvSpPr/>
          <p:nvPr/>
        </p:nvSpPr>
        <p:spPr>
          <a:xfrm>
            <a:off x="25" y="6636000"/>
            <a:ext cx="9144000" cy="222000"/>
          </a:xfrm>
          <a:prstGeom prst="rect">
            <a:avLst/>
          </a:prstGeom>
          <a:solidFill>
            <a:srgbClr val="FFD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457200" y="1600200"/>
            <a:ext cx="2631900" cy="451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◈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2" type="body"/>
          </p:nvPr>
        </p:nvSpPr>
        <p:spPr>
          <a:xfrm>
            <a:off x="3223964" y="1600200"/>
            <a:ext cx="2631900" cy="451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◈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3" type="body"/>
          </p:nvPr>
        </p:nvSpPr>
        <p:spPr>
          <a:xfrm>
            <a:off x="5990727" y="1600200"/>
            <a:ext cx="2631900" cy="451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◈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cxnSp>
        <p:nvCxnSpPr>
          <p:cNvPr id="40" name="Google Shape;40;p7"/>
          <p:cNvCxnSpPr/>
          <p:nvPr/>
        </p:nvCxnSpPr>
        <p:spPr>
          <a:xfrm>
            <a:off x="3028650" y="1295408"/>
            <a:ext cx="3086700" cy="0"/>
          </a:xfrm>
          <a:prstGeom prst="straightConnector1">
            <a:avLst/>
          </a:prstGeom>
          <a:noFill/>
          <a:ln cap="flat" cmpd="sng" w="19050">
            <a:solidFill>
              <a:srgbClr val="FFD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Google Shape;41;p7"/>
          <p:cNvSpPr/>
          <p:nvPr/>
        </p:nvSpPr>
        <p:spPr>
          <a:xfrm>
            <a:off x="25" y="6636000"/>
            <a:ext cx="9144000" cy="222000"/>
          </a:xfrm>
          <a:prstGeom prst="rect">
            <a:avLst/>
          </a:prstGeom>
          <a:solidFill>
            <a:srgbClr val="FFD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cxnSp>
        <p:nvCxnSpPr>
          <p:cNvPr id="45" name="Google Shape;45;p8"/>
          <p:cNvCxnSpPr/>
          <p:nvPr/>
        </p:nvCxnSpPr>
        <p:spPr>
          <a:xfrm>
            <a:off x="3028650" y="1295408"/>
            <a:ext cx="3086700" cy="0"/>
          </a:xfrm>
          <a:prstGeom prst="straightConnector1">
            <a:avLst/>
          </a:prstGeom>
          <a:noFill/>
          <a:ln cap="flat" cmpd="sng" w="19050">
            <a:solidFill>
              <a:srgbClr val="FFD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" name="Google Shape;46;p8"/>
          <p:cNvSpPr/>
          <p:nvPr/>
        </p:nvSpPr>
        <p:spPr>
          <a:xfrm>
            <a:off x="25" y="6636000"/>
            <a:ext cx="9144000" cy="222000"/>
          </a:xfrm>
          <a:prstGeom prst="rect">
            <a:avLst/>
          </a:prstGeom>
          <a:solidFill>
            <a:srgbClr val="FFD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idx="1" type="body"/>
          </p:nvPr>
        </p:nvSpPr>
        <p:spPr>
          <a:xfrm>
            <a:off x="457200" y="5875073"/>
            <a:ext cx="8229600" cy="9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600"/>
              <a:buFont typeface="Playfair Display"/>
              <a:buNone/>
              <a:defRPr i="1" sz="1600">
                <a:latin typeface="Playfair Display"/>
                <a:ea typeface="Playfair Display"/>
                <a:cs typeface="Playfair Display"/>
                <a:sym typeface="Playfair Display"/>
              </a:defRPr>
            </a:lvl1pPr>
          </a:lstStyle>
          <a:p/>
        </p:txBody>
      </p:sp>
      <p:cxnSp>
        <p:nvCxnSpPr>
          <p:cNvPr id="50" name="Google Shape;50;p9"/>
          <p:cNvCxnSpPr/>
          <p:nvPr/>
        </p:nvCxnSpPr>
        <p:spPr>
          <a:xfrm>
            <a:off x="3028650" y="5875082"/>
            <a:ext cx="3086700" cy="0"/>
          </a:xfrm>
          <a:prstGeom prst="straightConnector1">
            <a:avLst/>
          </a:prstGeom>
          <a:noFill/>
          <a:ln cap="flat" cmpd="sng" w="19050">
            <a:solidFill>
              <a:srgbClr val="FFD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4297650" y="6488203"/>
            <a:ext cx="548700" cy="3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Google Shape;53;p10"/>
          <p:cNvCxnSpPr/>
          <p:nvPr/>
        </p:nvCxnSpPr>
        <p:spPr>
          <a:xfrm>
            <a:off x="734700" y="6310075"/>
            <a:ext cx="7674600" cy="0"/>
          </a:xfrm>
          <a:prstGeom prst="straightConnector1">
            <a:avLst/>
          </a:prstGeom>
          <a:noFill/>
          <a:ln cap="flat" cmpd="sng" w="19050">
            <a:solidFill>
              <a:srgbClr val="FFD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10"/>
          <p:cNvCxnSpPr/>
          <p:nvPr/>
        </p:nvCxnSpPr>
        <p:spPr>
          <a:xfrm>
            <a:off x="734700" y="547925"/>
            <a:ext cx="7674600" cy="0"/>
          </a:xfrm>
          <a:prstGeom prst="straightConnector1">
            <a:avLst/>
          </a:prstGeom>
          <a:noFill/>
          <a:ln cap="flat" cmpd="sng" w="19050">
            <a:solidFill>
              <a:srgbClr val="FFD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/>
              <a:buNone/>
              <a:defRPr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/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/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/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/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/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/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/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/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Droid Sans"/>
              <a:buChar char="◈"/>
              <a:defRPr sz="30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Droid Sans"/>
              <a:buChar char="○"/>
              <a:defRPr sz="24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Droid Sans"/>
              <a:buChar char="■"/>
              <a:defRPr sz="24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Droid Sans"/>
              <a:buChar char="●"/>
              <a:defRPr sz="18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Droid Sans"/>
              <a:buChar char="○"/>
              <a:defRPr sz="18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Droid Sans"/>
              <a:buChar char="■"/>
              <a:defRPr sz="18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Droid Sans"/>
              <a:buChar char="●"/>
              <a:defRPr sz="18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Droid Sans"/>
              <a:buChar char="○"/>
              <a:defRPr sz="18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Droid Sans"/>
              <a:buChar char="■"/>
              <a:defRPr sz="18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 sz="12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buNone/>
              <a:defRPr sz="12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buNone/>
              <a:defRPr sz="12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buNone/>
              <a:defRPr sz="12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buNone/>
              <a:defRPr sz="12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buNone/>
              <a:defRPr sz="12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buNone/>
              <a:defRPr sz="12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buNone/>
              <a:defRPr sz="12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buNone/>
              <a:defRPr sz="12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hyperlink" Target="https://github.com/tyronedamasceno/brazilian-feelings" TargetMode="External"/><Relationship Id="rId5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5.jpg"/><Relationship Id="rId5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685800" y="3189150"/>
            <a:ext cx="51291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Brazilian feelings about elections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(on twitter)</a:t>
            </a:r>
            <a:endParaRPr/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2950" y="5216075"/>
            <a:ext cx="1185700" cy="164192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/>
          <p:nvPr/>
        </p:nvSpPr>
        <p:spPr>
          <a:xfrm>
            <a:off x="2470200" y="5293775"/>
            <a:ext cx="4203600" cy="14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latin typeface="Droid Sans"/>
                <a:ea typeface="Droid Sans"/>
                <a:cs typeface="Droid Sans"/>
                <a:sym typeface="Droid Sans"/>
              </a:rPr>
              <a:t>Ciência de dados - IMD0905</a:t>
            </a:r>
            <a:endParaRPr b="1" sz="1800"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latin typeface="Droid Sans"/>
                <a:ea typeface="Droid Sans"/>
                <a:cs typeface="Droid Sans"/>
                <a:sym typeface="Droid Sans"/>
              </a:rPr>
              <a:t>Professor Ivanovitch</a:t>
            </a:r>
            <a:endParaRPr b="1" sz="1800"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Tweets density in the world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(after the result)</a:t>
            </a:r>
            <a:endParaRPr/>
          </a:p>
        </p:txBody>
      </p:sp>
      <p:sp>
        <p:nvSpPr>
          <p:cNvPr id="153" name="Google Shape;153;p22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4" name="Google Shape;154;p22"/>
          <p:cNvPicPr preferRelativeResize="0"/>
          <p:nvPr/>
        </p:nvPicPr>
        <p:blipFill rotWithShape="1">
          <a:blip r:embed="rId3">
            <a:alphaModFix/>
          </a:blip>
          <a:srcRect b="0" l="0" r="0" t="8892"/>
          <a:stretch/>
        </p:blipFill>
        <p:spPr>
          <a:xfrm>
            <a:off x="364950" y="2021126"/>
            <a:ext cx="8414098" cy="43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2"/>
          <p:cNvSpPr txBox="1"/>
          <p:nvPr/>
        </p:nvSpPr>
        <p:spPr>
          <a:xfrm>
            <a:off x="4061700" y="1369363"/>
            <a:ext cx="102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Haddad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Tweets density in the world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(after the result)</a:t>
            </a:r>
            <a:endParaRPr/>
          </a:p>
        </p:txBody>
      </p:sp>
      <p:sp>
        <p:nvSpPr>
          <p:cNvPr id="161" name="Google Shape;161;p23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Google Shape;162;p23"/>
          <p:cNvPicPr preferRelativeResize="0"/>
          <p:nvPr/>
        </p:nvPicPr>
        <p:blipFill rotWithShape="1">
          <a:blip r:embed="rId3">
            <a:alphaModFix/>
          </a:blip>
          <a:srcRect b="0" l="0" r="0" t="9469"/>
          <a:stretch/>
        </p:blipFill>
        <p:spPr>
          <a:xfrm>
            <a:off x="364950" y="2048575"/>
            <a:ext cx="8414098" cy="428454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3"/>
          <p:cNvSpPr txBox="1"/>
          <p:nvPr/>
        </p:nvSpPr>
        <p:spPr>
          <a:xfrm>
            <a:off x="4061700" y="1369375"/>
            <a:ext cx="1281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</a:t>
            </a:r>
            <a:r>
              <a:rPr b="1" lang="en" sz="18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</a:t>
            </a:r>
            <a:r>
              <a:rPr b="1" lang="en" sz="1800">
                <a:solidFill>
                  <a:srgbClr val="FF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</a:t>
            </a:r>
            <a:r>
              <a:rPr b="1" lang="en" sz="18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</a:t>
            </a:r>
            <a:r>
              <a:rPr b="1" lang="en" sz="18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</a:t>
            </a:r>
            <a:r>
              <a:rPr b="1" lang="en" sz="18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</a:t>
            </a:r>
            <a:r>
              <a:rPr b="1" lang="en" sz="1800">
                <a:solidFill>
                  <a:srgbClr val="FF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</a:t>
            </a:r>
            <a:r>
              <a:rPr b="1" lang="en" sz="18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</a:t>
            </a:r>
            <a:r>
              <a:rPr b="1" lang="en" sz="1800">
                <a:solidFill>
                  <a:srgbClr val="FF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idx="4294967295" type="ctrTitle"/>
          </p:nvPr>
        </p:nvSpPr>
        <p:spPr>
          <a:xfrm>
            <a:off x="729575" y="1759300"/>
            <a:ext cx="7684800" cy="8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/>
              <a:t>Thanks!</a:t>
            </a:r>
            <a:endParaRPr i="1" sz="3000"/>
          </a:p>
        </p:txBody>
      </p:sp>
      <p:sp>
        <p:nvSpPr>
          <p:cNvPr id="169" name="Google Shape;169;p24"/>
          <p:cNvSpPr txBox="1"/>
          <p:nvPr>
            <p:ph idx="4294967295" type="subTitle"/>
          </p:nvPr>
        </p:nvSpPr>
        <p:spPr>
          <a:xfrm>
            <a:off x="729575" y="2491351"/>
            <a:ext cx="76848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Any questions?</a:t>
            </a:r>
            <a:endParaRPr b="1" sz="4800">
              <a:solidFill>
                <a:srgbClr val="FFD9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70" name="Google Shape;170;p24"/>
          <p:cNvSpPr txBox="1"/>
          <p:nvPr>
            <p:ph idx="4294967295" type="body"/>
          </p:nvPr>
        </p:nvSpPr>
        <p:spPr>
          <a:xfrm>
            <a:off x="421150" y="4055925"/>
            <a:ext cx="3332100" cy="17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You can find us at: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@</a:t>
            </a:r>
            <a:r>
              <a:rPr lang="en" sz="1800"/>
              <a:t>hugoTHO</a:t>
            </a:r>
            <a:r>
              <a:rPr lang="en" sz="1800"/>
              <a:t>     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@lopespaulo     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@tyronedamasceno</a:t>
            </a:r>
            <a:endParaRPr sz="1800"/>
          </a:p>
        </p:txBody>
      </p:sp>
      <p:sp>
        <p:nvSpPr>
          <p:cNvPr id="171" name="Google Shape;171;p24"/>
          <p:cNvSpPr/>
          <p:nvPr/>
        </p:nvSpPr>
        <p:spPr>
          <a:xfrm>
            <a:off x="3753213" y="550300"/>
            <a:ext cx="1637575" cy="1180450"/>
          </a:xfrm>
          <a:prstGeom prst="flowChartMerge">
            <a:avLst/>
          </a:prstGeom>
          <a:solidFill>
            <a:srgbClr val="FFD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4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1625" y="5270525"/>
            <a:ext cx="832750" cy="8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 txBox="1"/>
          <p:nvPr/>
        </p:nvSpPr>
        <p:spPr>
          <a:xfrm>
            <a:off x="7299450" y="4789400"/>
            <a:ext cx="13971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Repository</a:t>
            </a:r>
            <a:endParaRPr sz="1800"/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6247" y="689125"/>
            <a:ext cx="2604478" cy="180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idx="4294967295" type="ctrTitle"/>
          </p:nvPr>
        </p:nvSpPr>
        <p:spPr>
          <a:xfrm>
            <a:off x="729575" y="1088000"/>
            <a:ext cx="7684800" cy="8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/>
              <a:t>Hello!</a:t>
            </a:r>
            <a:endParaRPr i="1" sz="3000"/>
          </a:p>
        </p:txBody>
      </p:sp>
      <p:sp>
        <p:nvSpPr>
          <p:cNvPr id="75" name="Google Shape;75;p14"/>
          <p:cNvSpPr txBox="1"/>
          <p:nvPr>
            <p:ph idx="4294967295" type="subTitle"/>
          </p:nvPr>
        </p:nvSpPr>
        <p:spPr>
          <a:xfrm>
            <a:off x="729600" y="1811001"/>
            <a:ext cx="76848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We are:</a:t>
            </a:r>
            <a:endParaRPr b="1" sz="4800">
              <a:solidFill>
                <a:srgbClr val="FFD9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6" name="Google Shape;76;p14"/>
          <p:cNvSpPr txBox="1"/>
          <p:nvPr>
            <p:ph idx="4294967295" type="body"/>
          </p:nvPr>
        </p:nvSpPr>
        <p:spPr>
          <a:xfrm>
            <a:off x="3633775" y="4535725"/>
            <a:ext cx="2043600" cy="8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Paulo</a:t>
            </a:r>
            <a:endParaRPr sz="18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Data collecting and processing</a:t>
            </a:r>
            <a:endParaRPr sz="1800"/>
          </a:p>
        </p:txBody>
      </p:sp>
      <p:sp>
        <p:nvSpPr>
          <p:cNvPr id="77" name="Google Shape;77;p14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4"/>
          <p:cNvSpPr txBox="1"/>
          <p:nvPr/>
        </p:nvSpPr>
        <p:spPr>
          <a:xfrm>
            <a:off x="649675" y="4940350"/>
            <a:ext cx="19482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rPr>
              <a:t>Hugo</a:t>
            </a:r>
            <a:endParaRPr sz="1800">
              <a:solidFill>
                <a:srgbClr val="F3F3F3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rPr>
              <a:t>Map plotting and data cleaning</a:t>
            </a:r>
            <a:endParaRPr sz="1800">
              <a:solidFill>
                <a:srgbClr val="F3F3F3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6473075" y="4910050"/>
            <a:ext cx="2154000" cy="7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rPr>
              <a:t>Tyrone</a:t>
            </a:r>
            <a:endParaRPr sz="1800">
              <a:solidFill>
                <a:srgbClr val="F3F3F3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rPr>
              <a:t>Idealizer, research and documenting</a:t>
            </a:r>
            <a:endParaRPr sz="1800">
              <a:solidFill>
                <a:srgbClr val="F3F3F3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80" name="Google Shape;80;p14"/>
          <p:cNvPicPr preferRelativeResize="0"/>
          <p:nvPr/>
        </p:nvPicPr>
        <p:blipFill rotWithShape="1">
          <a:blip r:embed="rId3">
            <a:alphaModFix/>
          </a:blip>
          <a:srcRect b="31388" l="0" r="44964" t="14697"/>
          <a:stretch/>
        </p:blipFill>
        <p:spPr>
          <a:xfrm>
            <a:off x="629788" y="3017675"/>
            <a:ext cx="1948072" cy="190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763" y="3033575"/>
            <a:ext cx="1876475" cy="18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3075" y="3033587"/>
            <a:ext cx="1876475" cy="187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idx="1" type="subTitle"/>
          </p:nvPr>
        </p:nvSpPr>
        <p:spPr>
          <a:xfrm>
            <a:off x="685800" y="5082150"/>
            <a:ext cx="41268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want to do</a:t>
            </a:r>
            <a:endParaRPr/>
          </a:p>
        </p:txBody>
      </p:sp>
      <p:sp>
        <p:nvSpPr>
          <p:cNvPr id="88" name="Google Shape;88;p15"/>
          <p:cNvSpPr txBox="1"/>
          <p:nvPr>
            <p:ph type="ctrTitle"/>
          </p:nvPr>
        </p:nvSpPr>
        <p:spPr>
          <a:xfrm>
            <a:off x="685800" y="3112950"/>
            <a:ext cx="41268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big idea</a:t>
            </a:r>
            <a:endParaRPr/>
          </a:p>
        </p:txBody>
      </p:sp>
      <p:sp>
        <p:nvSpPr>
          <p:cNvPr id="89" name="Google Shape;89;p15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Feeling analysis from twitter</a:t>
            </a:r>
            <a:endParaRPr/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1005600" y="1600200"/>
            <a:ext cx="7132800" cy="48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◈"/>
            </a:pPr>
            <a:r>
              <a:rPr lang="en"/>
              <a:t>Get a lot of tweets in a context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◈"/>
            </a:pPr>
            <a:r>
              <a:rPr lang="en"/>
              <a:t>Analyze the content polarity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◈"/>
            </a:pPr>
            <a:r>
              <a:rPr lang="en"/>
              <a:t>Plot it on a map divided by states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6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/>
          <p:nvPr/>
        </p:nvSpPr>
        <p:spPr>
          <a:xfrm rot="10800000">
            <a:off x="3211050" y="551200"/>
            <a:ext cx="2721900" cy="1872600"/>
          </a:xfrm>
          <a:prstGeom prst="triangle">
            <a:avLst>
              <a:gd fmla="val 50000" name="adj"/>
            </a:avLst>
          </a:prstGeom>
          <a:solidFill>
            <a:srgbClr val="FFD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7"/>
          <p:cNvSpPr txBox="1"/>
          <p:nvPr>
            <p:ph idx="4294967295" type="ctrTitle"/>
          </p:nvPr>
        </p:nvSpPr>
        <p:spPr>
          <a:xfrm>
            <a:off x="774150" y="2812950"/>
            <a:ext cx="7595700" cy="12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200"/>
              <a:t>How to do this?</a:t>
            </a:r>
            <a:endParaRPr i="1" sz="7200"/>
          </a:p>
        </p:txBody>
      </p:sp>
      <p:sp>
        <p:nvSpPr>
          <p:cNvPr id="103" name="Google Shape;103;p17"/>
          <p:cNvSpPr txBox="1"/>
          <p:nvPr>
            <p:ph idx="4294967295" type="subTitle"/>
          </p:nvPr>
        </p:nvSpPr>
        <p:spPr>
          <a:xfrm>
            <a:off x="774150" y="4976748"/>
            <a:ext cx="7595700" cy="104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Which tools, libs we use</a:t>
            </a:r>
            <a:endParaRPr sz="2400"/>
          </a:p>
        </p:txBody>
      </p:sp>
      <p:grpSp>
        <p:nvGrpSpPr>
          <p:cNvPr id="104" name="Google Shape;104;p17"/>
          <p:cNvGrpSpPr/>
          <p:nvPr/>
        </p:nvGrpSpPr>
        <p:grpSpPr>
          <a:xfrm>
            <a:off x="4062077" y="658870"/>
            <a:ext cx="1019856" cy="986210"/>
            <a:chOff x="1247825" y="5001950"/>
            <a:chExt cx="443300" cy="428675"/>
          </a:xfrm>
        </p:grpSpPr>
        <p:sp>
          <p:nvSpPr>
            <p:cNvPr id="105" name="Google Shape;105;p17"/>
            <p:cNvSpPr/>
            <p:nvPr/>
          </p:nvSpPr>
          <p:spPr>
            <a:xfrm>
              <a:off x="1247825" y="5168175"/>
              <a:ext cx="373875" cy="221650"/>
            </a:xfrm>
            <a:custGeom>
              <a:rect b="b" l="l" r="r" t="t"/>
              <a:pathLst>
                <a:path extrusionOk="0" fill="none" h="8866" w="14955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cap="rnd" cmpd="sng" w="28575">
              <a:solidFill>
                <a:srgbClr val="1D1D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7"/>
            <p:cNvSpPr/>
            <p:nvPr/>
          </p:nvSpPr>
          <p:spPr>
            <a:xfrm>
              <a:off x="1275850" y="5209575"/>
              <a:ext cx="60900" cy="87075"/>
            </a:xfrm>
            <a:custGeom>
              <a:rect b="b" l="l" r="r" t="t"/>
              <a:pathLst>
                <a:path extrusionOk="0" fill="none" h="3483" w="2436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cap="rnd" cmpd="sng" w="28575">
              <a:solidFill>
                <a:srgbClr val="1D1D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7"/>
            <p:cNvSpPr/>
            <p:nvPr/>
          </p:nvSpPr>
          <p:spPr>
            <a:xfrm>
              <a:off x="1247825" y="5391625"/>
              <a:ext cx="443300" cy="39000"/>
            </a:xfrm>
            <a:custGeom>
              <a:rect b="b" l="l" r="r" t="t"/>
              <a:pathLst>
                <a:path extrusionOk="0" fill="none" h="1560" w="17732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cap="rnd" cmpd="sng" w="28575">
              <a:solidFill>
                <a:srgbClr val="1D1D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7"/>
            <p:cNvSpPr/>
            <p:nvPr/>
          </p:nvSpPr>
          <p:spPr>
            <a:xfrm>
              <a:off x="14548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28575">
              <a:solidFill>
                <a:srgbClr val="1D1D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7"/>
            <p:cNvSpPr/>
            <p:nvPr/>
          </p:nvSpPr>
          <p:spPr>
            <a:xfrm>
              <a:off x="1411025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28575">
              <a:solidFill>
                <a:srgbClr val="1D1D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>
              <a:off x="1498700" y="5001950"/>
              <a:ext cx="16450" cy="114475"/>
            </a:xfrm>
            <a:custGeom>
              <a:rect b="b" l="l" r="r" t="t"/>
              <a:pathLst>
                <a:path extrusionOk="0" fill="none" h="4579" w="658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28575">
              <a:solidFill>
                <a:srgbClr val="1D1D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17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Libraries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457200" y="2133600"/>
            <a:ext cx="2631900" cy="30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TweePy</a:t>
            </a:r>
            <a:endParaRPr b="1">
              <a:solidFill>
                <a:srgbClr val="FFD9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 easy-to-use Python library for accessing the Twitter API.</a:t>
            </a:r>
            <a:endParaRPr/>
          </a:p>
        </p:txBody>
      </p:sp>
      <p:sp>
        <p:nvSpPr>
          <p:cNvPr id="118" name="Google Shape;118;p18"/>
          <p:cNvSpPr txBox="1"/>
          <p:nvPr>
            <p:ph idx="2" type="body"/>
          </p:nvPr>
        </p:nvSpPr>
        <p:spPr>
          <a:xfrm>
            <a:off x="3223963" y="2133600"/>
            <a:ext cx="2631900" cy="30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TextBlob</a:t>
            </a:r>
            <a:endParaRPr b="1">
              <a:solidFill>
                <a:srgbClr val="FFD9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Python library for processing textual data. It provides a simple API for into common natural language processing (NLP) tasks.</a:t>
            </a:r>
            <a:endParaRPr/>
          </a:p>
        </p:txBody>
      </p:sp>
      <p:sp>
        <p:nvSpPr>
          <p:cNvPr id="119" name="Google Shape;119;p18"/>
          <p:cNvSpPr txBox="1"/>
          <p:nvPr>
            <p:ph idx="3" type="body"/>
          </p:nvPr>
        </p:nvSpPr>
        <p:spPr>
          <a:xfrm>
            <a:off x="5990726" y="2133600"/>
            <a:ext cx="2631900" cy="30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Folium and Shapely</a:t>
            </a:r>
            <a:endParaRPr b="1">
              <a:solidFill>
                <a:srgbClr val="FFD9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Folium makes it easy to visualize data that’s been manipulated in Python on an interactive leaflet map.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Shapely is a BSD-licensed Python package for manipulation and analysis of planar geometric objects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" name="Google Shape;126;p19"/>
          <p:cNvSpPr txBox="1"/>
          <p:nvPr/>
        </p:nvSpPr>
        <p:spPr>
          <a:xfrm>
            <a:off x="3072000" y="145150"/>
            <a:ext cx="30000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First Results</a:t>
            </a:r>
            <a:endParaRPr/>
          </a:p>
        </p:txBody>
      </p:sp>
      <p:pic>
        <p:nvPicPr>
          <p:cNvPr id="127" name="Google Shape;127;p19"/>
          <p:cNvPicPr preferRelativeResize="0"/>
          <p:nvPr/>
        </p:nvPicPr>
        <p:blipFill rotWithShape="1">
          <a:blip r:embed="rId3">
            <a:alphaModFix/>
          </a:blip>
          <a:srcRect b="0" l="16956" r="23040" t="8809"/>
          <a:stretch/>
        </p:blipFill>
        <p:spPr>
          <a:xfrm>
            <a:off x="2145400" y="1776200"/>
            <a:ext cx="4853198" cy="414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Sunday at 09:00 am</a:t>
            </a:r>
            <a:endParaRPr/>
          </a:p>
        </p:txBody>
      </p:sp>
      <p:sp>
        <p:nvSpPr>
          <p:cNvPr id="133" name="Google Shape;133;p20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4" name="Google Shape;134;p20"/>
          <p:cNvPicPr preferRelativeResize="0"/>
          <p:nvPr/>
        </p:nvPicPr>
        <p:blipFill rotWithShape="1">
          <a:blip r:embed="rId3">
            <a:alphaModFix/>
          </a:blip>
          <a:srcRect b="0" l="26868" r="25264" t="8892"/>
          <a:stretch/>
        </p:blipFill>
        <p:spPr>
          <a:xfrm>
            <a:off x="4846350" y="1914075"/>
            <a:ext cx="4027699" cy="43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 rotWithShape="1">
          <a:blip r:embed="rId4">
            <a:alphaModFix/>
          </a:blip>
          <a:srcRect b="0" l="26540" r="25159" t="8892"/>
          <a:stretch/>
        </p:blipFill>
        <p:spPr>
          <a:xfrm>
            <a:off x="233650" y="1914075"/>
            <a:ext cx="4064002" cy="43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/>
        </p:nvSpPr>
        <p:spPr>
          <a:xfrm>
            <a:off x="1487700" y="1295400"/>
            <a:ext cx="12972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Haddad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6248400" y="1295400"/>
            <a:ext cx="12972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</a:t>
            </a:r>
            <a:r>
              <a:rPr b="1" lang="en" sz="18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</a:t>
            </a:r>
            <a:r>
              <a:rPr b="1" lang="en" sz="1800">
                <a:solidFill>
                  <a:srgbClr val="FF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</a:t>
            </a:r>
            <a:r>
              <a:rPr b="1" lang="en" sz="18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</a:t>
            </a:r>
            <a:r>
              <a:rPr b="1" lang="en" sz="18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</a:t>
            </a:r>
            <a:r>
              <a:rPr b="1" lang="en" sz="18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</a:t>
            </a:r>
            <a:r>
              <a:rPr b="1" lang="en" sz="1800">
                <a:solidFill>
                  <a:srgbClr val="FF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</a:t>
            </a:r>
            <a:r>
              <a:rPr b="1" lang="en" sz="18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</a:t>
            </a:r>
            <a:r>
              <a:rPr b="1" lang="en" sz="1800">
                <a:solidFill>
                  <a:srgbClr val="FF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</a:t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Sunday at 20:00 pm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(After the result)</a:t>
            </a:r>
            <a:endParaRPr/>
          </a:p>
        </p:txBody>
      </p:sp>
      <p:sp>
        <p:nvSpPr>
          <p:cNvPr id="143" name="Google Shape;143;p21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21"/>
          <p:cNvSpPr txBox="1"/>
          <p:nvPr/>
        </p:nvSpPr>
        <p:spPr>
          <a:xfrm>
            <a:off x="1487700" y="1295400"/>
            <a:ext cx="12972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Haddad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145" name="Google Shape;145;p21"/>
          <p:cNvSpPr txBox="1"/>
          <p:nvPr/>
        </p:nvSpPr>
        <p:spPr>
          <a:xfrm>
            <a:off x="6248400" y="1295400"/>
            <a:ext cx="12972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</a:t>
            </a:r>
            <a:r>
              <a:rPr b="1" lang="en" sz="18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</a:t>
            </a:r>
            <a:r>
              <a:rPr b="1" lang="en" sz="1800">
                <a:solidFill>
                  <a:srgbClr val="FF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</a:t>
            </a:r>
            <a:r>
              <a:rPr b="1" lang="en" sz="18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</a:t>
            </a:r>
            <a:r>
              <a:rPr b="1" lang="en" sz="18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</a:t>
            </a:r>
            <a:r>
              <a:rPr b="1" lang="en" sz="18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</a:t>
            </a:r>
            <a:r>
              <a:rPr b="1" lang="en" sz="1800">
                <a:solidFill>
                  <a:srgbClr val="FF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</a:t>
            </a:r>
            <a:r>
              <a:rPr b="1" lang="en" sz="18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</a:t>
            </a:r>
            <a:r>
              <a:rPr b="1" lang="en" sz="1800">
                <a:solidFill>
                  <a:srgbClr val="FF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146" name="Google Shape;146;p21"/>
          <p:cNvPicPr preferRelativeResize="0"/>
          <p:nvPr/>
        </p:nvPicPr>
        <p:blipFill rotWithShape="1">
          <a:blip r:embed="rId3">
            <a:alphaModFix/>
          </a:blip>
          <a:srcRect b="0" l="26759" r="25153" t="9469"/>
          <a:stretch/>
        </p:blipFill>
        <p:spPr>
          <a:xfrm>
            <a:off x="161075" y="1991100"/>
            <a:ext cx="4136573" cy="4380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 rotWithShape="1">
          <a:blip r:embed="rId4">
            <a:alphaModFix/>
          </a:blip>
          <a:srcRect b="0" l="26433" r="25269" t="8892"/>
          <a:stretch/>
        </p:blipFill>
        <p:spPr>
          <a:xfrm>
            <a:off x="4865000" y="2021125"/>
            <a:ext cx="4064002" cy="43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osper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